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LKy9uUv8H6/kVmYoE0aKvRFnC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8AF7D-BB1A-4AF1-982E-42F54D5D828B}">
  <a:tblStyle styleId="{01C8AF7D-BB1A-4AF1-982E-42F54D5D828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7"/>
          </a:solidFill>
        </a:fill>
      </a:tcStyle>
    </a:wholeTbl>
    <a:band1H>
      <a:tcTxStyle/>
      <a:tcStyle>
        <a:fill>
          <a:solidFill>
            <a:srgbClr val="CBCBCB"/>
          </a:solidFill>
        </a:fill>
      </a:tcStyle>
    </a:band1H>
    <a:band2H>
      <a:tcTxStyle/>
    </a:band2H>
    <a:band1V>
      <a:tcTxStyle/>
      <a:tcStyle>
        <a:fill>
          <a:solidFill>
            <a:srgbClr val="CBCBCB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7E7E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7E7E7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2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" name="Google Shape;15;p1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1" name="Google Shape;141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2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2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1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3" name="Google Shape;23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1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4" name="Google Shape;3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40" name="Google Shape;40;p1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41" name="Google Shape;4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44" name="Google Shape;44;p1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9" name="Google Shape;49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7" name="Google Shape;5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3" name="Google Shape;63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9" name="Google Shape;89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8" name="Google Shape;11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2814050" y="1153775"/>
            <a:ext cx="5482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zh-HK" sz="2200">
                <a:highlight>
                  <a:schemeClr val="dk1"/>
                </a:highlight>
              </a:rPr>
              <a:t>Cervical Spine Fracture Detection </a:t>
            </a:r>
            <a:endParaRPr b="1" sz="2200"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zh-HK" sz="2200">
                <a:highlight>
                  <a:schemeClr val="dk1"/>
                </a:highlight>
              </a:rPr>
              <a:t>with Deep Learning</a:t>
            </a:r>
            <a:endParaRPr b="1" sz="2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4825850" y="215907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Team Members: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	  Ruxiao Duan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  Qihua Gong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  Weishen Qi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  Tingying Lu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 sz="1400"/>
              <a:t>  Yifan Zhou</a:t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zh-HK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zh-HK"/>
              <a:t>  		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 sz="2000"/>
              <a:t>2-D animation of the Segmentation and Annotation</a:t>
            </a:r>
            <a:endParaRPr sz="2000"/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0794" y="933873"/>
            <a:ext cx="6959600" cy="46397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p10"/>
          <p:cNvGraphicFramePr/>
          <p:nvPr/>
        </p:nvGraphicFramePr>
        <p:xfrm>
          <a:off x="6138040" y="21869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{01C8AF7D-BB1A-4AF1-982E-42F54D5D828B}</a:tableStyleId>
              </a:tblPr>
              <a:tblGrid>
                <a:gridCol w="716850"/>
                <a:gridCol w="2163675"/>
              </a:tblGrid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zh-HK" sz="1400" u="none" cap="none" strike="noStrike"/>
                        <a:t>C1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F000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FFF0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00B05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00B0F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0070C0"/>
                    </a:solidFill>
                  </a:tcPr>
                </a:tc>
              </a:tr>
              <a:tr h="28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cap="none" strike="noStrike"/>
                        <a:t>C7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CD47B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Seven Vertebrae on Human Cervical Spine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188675"/>
            <a:ext cx="6808800" cy="350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Project Objective</a:t>
            </a:r>
            <a:endParaRPr/>
          </a:p>
        </p:txBody>
      </p:sp>
      <p:sp>
        <p:nvSpPr>
          <p:cNvPr id="242" name="Google Shape;242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Leverage deep learning techniques to identify fractures on the human cervical spine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Locate fractured part in c1-c7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Predict fracture for a patient overall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Target Benefit Group </a:t>
            </a:r>
            <a:endParaRPr/>
          </a:p>
        </p:txBody>
      </p:sp>
      <p:sp>
        <p:nvSpPr>
          <p:cNvPr id="248" name="Google Shape;248;p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zh-HK" sz="1500">
                <a:solidFill>
                  <a:srgbClr val="FFFFFF"/>
                </a:solidFill>
              </a:rPr>
              <a:t>Patients who has spinal cord injuries 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zh-HK" sz="1500">
                <a:solidFill>
                  <a:srgbClr val="FFFFFF"/>
                </a:solidFill>
              </a:rPr>
              <a:t>Help doctor reduce their workload using machine learning method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descr="offset_comp_267026.jpg" id="249" name="Google Shape;249;p4"/>
          <p:cNvPicPr preferRelativeResize="0"/>
          <p:nvPr/>
        </p:nvPicPr>
        <p:blipFill rotWithShape="1">
          <a:blip r:embed="rId3">
            <a:alphaModFix/>
          </a:blip>
          <a:srcRect b="-6207" l="39740" r="17180" t="41469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0" name="Google Shape;250;p4"/>
          <p:cNvPicPr preferRelativeResize="0"/>
          <p:nvPr/>
        </p:nvPicPr>
        <p:blipFill rotWithShape="1">
          <a:blip r:embed="rId4">
            <a:alphaModFix/>
          </a:blip>
          <a:srcRect b="-10133" l="28498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1" name="Google Shape;251;p4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2" name="Google Shape;252;p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Dataset</a:t>
            </a:r>
            <a:endParaRPr/>
          </a:p>
        </p:txBody>
      </p:sp>
      <p:sp>
        <p:nvSpPr>
          <p:cNvPr id="258" name="Google Shape;258;p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Radiological Society of North America (RSNA)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American Society of Neuroradiology (ASNR)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American Society of Spine Radiology (ASSR)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X-ray images collect from 12 sites globally, including approximately 3000 CT studies.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Overview of dataset</a:t>
            </a:r>
            <a:endParaRPr/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382475"/>
            <a:ext cx="8839204" cy="1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6"/>
          <p:cNvSpPr txBox="1"/>
          <p:nvPr/>
        </p:nvSpPr>
        <p:spPr>
          <a:xfrm>
            <a:off x="1259100" y="1422500"/>
            <a:ext cx="6625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train_images/ (2019 folders, each for a patient)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test_images/ (3 folders, each for a patient)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train.csv (metadata for the training set, 2019 patients)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test.csv (metadata for the test set, size: 3 rows x 3 cols)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train_bounding_boxes.csv (bounding boxes for a subset of the training set, 239 patients, 7217 slices)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0" i="0" lang="zh-HK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segmentations/ (87 folders, pixel level annotations for a subset of the training set)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More on Dataset</a:t>
            </a:r>
            <a:endParaRPr/>
          </a:p>
        </p:txBody>
      </p:sp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500" y="1307850"/>
            <a:ext cx="670989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Fracture Bounding Boxes</a:t>
            </a:r>
            <a:endParaRPr/>
          </a:p>
        </p:txBody>
      </p:sp>
      <p:pic>
        <p:nvPicPr>
          <p:cNvPr id="277" name="Google Shape;2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36150"/>
            <a:ext cx="8839198" cy="296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HK"/>
              <a:t>Slices with a Pixel-level Vertebrae Annotation</a:t>
            </a:r>
            <a:endParaRPr/>
          </a:p>
        </p:txBody>
      </p:sp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86375"/>
            <a:ext cx="8839199" cy="253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